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0" r:id="rId4"/>
    <p:sldId id="257" r:id="rId5"/>
    <p:sldId id="258" r:id="rId6"/>
    <p:sldId id="259" r:id="rId7"/>
    <p:sldId id="272" r:id="rId8"/>
    <p:sldId id="260" r:id="rId9"/>
    <p:sldId id="261" r:id="rId10"/>
    <p:sldId id="264" r:id="rId11"/>
    <p:sldId id="265" r:id="rId12"/>
    <p:sldId id="262" r:id="rId13"/>
    <p:sldId id="263" r:id="rId14"/>
    <p:sldId id="266" r:id="rId15"/>
    <p:sldId id="267" r:id="rId16"/>
    <p:sldId id="268" r:id="rId17"/>
    <p:sldId id="269" r:id="rId18"/>
    <p:sldId id="270" r:id="rId19"/>
    <p:sldId id="273" r:id="rId20"/>
    <p:sldId id="274" r:id="rId21"/>
    <p:sldId id="278" r:id="rId22"/>
    <p:sldId id="276" r:id="rId23"/>
    <p:sldId id="277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27" autoAdjust="0"/>
    <p:restoredTop sz="94660"/>
  </p:normalViewPr>
  <p:slideViewPr>
    <p:cSldViewPr snapToGrid="0">
      <p:cViewPr varScale="1">
        <p:scale>
          <a:sx n="87" d="100"/>
          <a:sy n="87" d="100"/>
        </p:scale>
        <p:origin x="79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F32A-5576-44CA-97BD-7691EAA7A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FCB0D8-37CB-4823-9846-86041B317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24629-56F3-4A39-8C33-AAED0BEE7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B0FA-7E3A-415E-9FF4-9F0F08B78438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19F5F-3180-4FD9-96E4-8FCEF2CE0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E2D62-06D5-4423-96C0-58EB692F7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B2F31-7303-4BED-BF6D-28E75E364B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3041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CD0B3-53BE-49EA-ADAA-D0557C72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A6082-ADC6-486A-997C-76AF16F71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5ED99-4579-48BF-AB08-C4A64BA39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B0FA-7E3A-415E-9FF4-9F0F08B78438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7B24F-C31B-4DB5-9012-90DC9AAE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9B819-9920-45BF-9981-80911AB6A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B2F31-7303-4BED-BF6D-28E75E364B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5745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C1B85B-2AF2-43AB-BDB0-AF46372BB3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EF2363-5045-4450-8BC8-BAAF70A53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35541-E72E-48A9-A99A-A1450BF85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B0FA-7E3A-415E-9FF4-9F0F08B78438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01AD2-E887-4110-B0C3-9F1D2EEEF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CD1E2-EFC3-44A7-BEDB-677DED4A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B2F31-7303-4BED-BF6D-28E75E364B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0114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6F3EE-AF99-4841-9779-5B0B5887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2C235-0FC3-464C-B6D8-D5142E1DD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B5DF3-4F4E-4C12-B4B4-FCC579415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B0FA-7E3A-415E-9FF4-9F0F08B78438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D8024-C509-41EC-8802-7A6C67E35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F54A7-CC52-4AD8-83B7-F0B44488A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B2F31-7303-4BED-BF6D-28E75E364B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67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9625-F50F-48D5-B4A5-AC8C16598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D7946-8F99-47CF-8DDC-84B6C4F7D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051A3-82F6-4F85-A043-85918E6DE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B0FA-7E3A-415E-9FF4-9F0F08B78438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53FA1-342E-409D-A057-5B3A27806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A0AAF-A57C-4631-839D-0F88047D7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B2F31-7303-4BED-BF6D-28E75E364B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10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A5CBB-8629-4968-98D1-658492240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3FE2A-F7FF-45F8-B451-824B3A7402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B5D8B-51B4-467D-B9C0-4B3AF4114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3573F-4015-4C27-881F-BE1E02814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B0FA-7E3A-415E-9FF4-9F0F08B78438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C4A55-B03A-42DF-AD02-468F73091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A11E4-0C24-4596-A7B7-A3C464C23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B2F31-7303-4BED-BF6D-28E75E364B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1671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8139E-8338-4ACF-A02D-1423FD317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79168-A8ED-4767-ACDC-0669955AF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621416-0206-4C53-8DB5-0BD5AF431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E158C5-6408-4033-A2A3-D755F45C98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E3497A-F8E2-481D-BFE2-A049C5A84C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A08D0E-0F19-4E37-8384-5A1483ACE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B0FA-7E3A-415E-9FF4-9F0F08B78438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9029A0-B6F0-4122-AC1E-352EA1126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1C329B-9664-4114-A38A-6E736A79D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B2F31-7303-4BED-BF6D-28E75E364B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5923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F6F3C-6B1B-42F5-B8D3-630D2C7AB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6F584-DCA2-47E8-BD1D-72EC9E989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B0FA-7E3A-415E-9FF4-9F0F08B78438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57B628-C68D-4590-8637-7BCC7E19A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7E375-F458-4C70-956B-C1D9CEC4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B2F31-7303-4BED-BF6D-28E75E364B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4455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7E03E7-AB9C-469E-A2C7-230CA8ED5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B0FA-7E3A-415E-9FF4-9F0F08B78438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601289-7789-4C55-B05C-4DBEBF91C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B0048-DCBA-4269-9CEC-9D302B9B2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B2F31-7303-4BED-BF6D-28E75E364B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526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5BBC6-8EAC-46CF-A9C5-2DA7F4E5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E8871-98BB-4BDD-8FA0-7ACC2221F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F28FF-E160-4F42-895B-CF87B7B6B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1F008-D5AA-4C54-8A7D-A0D28EAC6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B0FA-7E3A-415E-9FF4-9F0F08B78438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9FA68-6434-409D-BFBA-45C694721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F23CA-5698-4372-8C11-E384BD80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B2F31-7303-4BED-BF6D-28E75E364B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2902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AB8D6-41B0-455B-8FD5-7E3929BAF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315FF8-4F4A-4863-A92F-34F636234C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CCE10D-3B3B-4724-BFA4-73C3073C98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69B45-198F-4B55-9DF1-FCC2D4ECE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B0FA-7E3A-415E-9FF4-9F0F08B78438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AEDF2E-83F3-4E03-A2C9-D65BFC679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49F9A-E4CE-4BA0-A7D2-DF0226571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B2F31-7303-4BED-BF6D-28E75E364B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6947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23CA31-21A9-4745-B733-C8A2F9070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7CBEB-7E44-4ED2-9FA7-E5267C1F6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C8EED-CAB4-46A4-8E33-924D4CB46B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2B0FA-7E3A-415E-9FF4-9F0F08B78438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BED1F-6D3A-4543-85C5-0E18CD80E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E7717-CA79-43FB-A1E0-3582975EF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B2F31-7303-4BED-BF6D-28E75E364B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3120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2A823-8141-4B51-B872-6E6519D41D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Dynamic Soft Impacts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1AD28-35F8-4A37-8440-C25BB0CD13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1152696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D6BB-CD93-4D3D-AB26-0C8C79D1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76F36-CA1F-4B6E-A5CF-153ADDFCA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334" y="1762750"/>
            <a:ext cx="7585332" cy="50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39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D6BB-CD93-4D3D-AB26-0C8C79D1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76F36-CA1F-4B6E-A5CF-153ADDFCA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334" y="1762750"/>
            <a:ext cx="7585332" cy="509525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A08540-3375-4DF8-92A5-1864FFE5B60A}"/>
              </a:ext>
            </a:extLst>
          </p:cNvPr>
          <p:cNvCxnSpPr/>
          <p:nvPr/>
        </p:nvCxnSpPr>
        <p:spPr>
          <a:xfrm>
            <a:off x="4018085" y="1690688"/>
            <a:ext cx="0" cy="39308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E2C265-8F0A-49A6-B128-F508EDE31563}"/>
              </a:ext>
            </a:extLst>
          </p:cNvPr>
          <p:cNvCxnSpPr>
            <a:cxnSpLocks/>
          </p:cNvCxnSpPr>
          <p:nvPr/>
        </p:nvCxnSpPr>
        <p:spPr>
          <a:xfrm>
            <a:off x="4475287" y="1690688"/>
            <a:ext cx="0" cy="284545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CBB496-D71E-4FE1-B4D8-EDC082C4184E}"/>
              </a:ext>
            </a:extLst>
          </p:cNvPr>
          <p:cNvCxnSpPr>
            <a:cxnSpLocks/>
          </p:cNvCxnSpPr>
          <p:nvPr/>
        </p:nvCxnSpPr>
        <p:spPr>
          <a:xfrm>
            <a:off x="4842839" y="1690688"/>
            <a:ext cx="0" cy="301578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3DB130-90FC-4392-ABF6-D2DFDFC0BC77}"/>
              </a:ext>
            </a:extLst>
          </p:cNvPr>
          <p:cNvCxnSpPr/>
          <p:nvPr/>
        </p:nvCxnSpPr>
        <p:spPr>
          <a:xfrm>
            <a:off x="4018085" y="1690688"/>
            <a:ext cx="457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48EC0E-A595-41E1-9E4D-61CD930FE474}"/>
              </a:ext>
            </a:extLst>
          </p:cNvPr>
          <p:cNvCxnSpPr/>
          <p:nvPr/>
        </p:nvCxnSpPr>
        <p:spPr>
          <a:xfrm>
            <a:off x="4475287" y="1690688"/>
            <a:ext cx="3675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8AF0DED-5FC7-418C-BAF5-E13C0AFF0F7F}"/>
                  </a:ext>
                </a:extLst>
              </p:cNvPr>
              <p:cNvSpPr txBox="1"/>
              <p:nvPr/>
            </p:nvSpPr>
            <p:spPr>
              <a:xfrm>
                <a:off x="4047734" y="1357387"/>
                <a:ext cx="427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8AF0DED-5FC7-418C-BAF5-E13C0AFF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734" y="1357387"/>
                <a:ext cx="4275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C27A18-7754-4668-9ECA-7D6E43D10EEA}"/>
                  </a:ext>
                </a:extLst>
              </p:cNvPr>
              <p:cNvSpPr txBox="1"/>
              <p:nvPr/>
            </p:nvSpPr>
            <p:spPr>
              <a:xfrm>
                <a:off x="4475287" y="1357165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C27A18-7754-4668-9ECA-7D6E43D10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287" y="1357165"/>
                <a:ext cx="43287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FCB290-8D4A-4DA3-B52A-0AAF84F88AD3}"/>
                  </a:ext>
                </a:extLst>
              </p:cNvPr>
              <p:cNvSpPr txBox="1"/>
              <p:nvPr/>
            </p:nvSpPr>
            <p:spPr>
              <a:xfrm>
                <a:off x="9891081" y="2433152"/>
                <a:ext cx="25204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rgbClr val="FFC000"/>
                    </a:solidFill>
                  </a:rPr>
                  <a:t> Propagation </a:t>
                </a:r>
              </a:p>
              <a:p>
                <a:r>
                  <a:rPr lang="en-GB" dirty="0">
                    <a:solidFill>
                      <a:srgbClr val="FFC000"/>
                    </a:solidFill>
                  </a:rPr>
                  <a:t>         Time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FCB290-8D4A-4DA3-B52A-0AAF84F88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081" y="2433152"/>
                <a:ext cx="2520498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8CD57D-B772-474A-B54C-D36DA4CAC67B}"/>
                  </a:ext>
                </a:extLst>
              </p:cNvPr>
              <p:cNvSpPr txBox="1"/>
              <p:nvPr/>
            </p:nvSpPr>
            <p:spPr>
              <a:xfrm>
                <a:off x="9888666" y="3192597"/>
                <a:ext cx="18950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dirty="0">
                    <a:solidFill>
                      <a:srgbClr val="0070C0"/>
                    </a:solidFill>
                  </a:rPr>
                  <a:t>Double Peak </a:t>
                </a:r>
              </a:p>
              <a:p>
                <a:r>
                  <a:rPr lang="en-GB" dirty="0">
                    <a:solidFill>
                      <a:srgbClr val="0070C0"/>
                    </a:solidFill>
                  </a:rPr>
                  <a:t>         Gap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8CD57D-B772-474A-B54C-D36DA4CAC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666" y="3192597"/>
                <a:ext cx="1895006" cy="646331"/>
              </a:xfrm>
              <a:prstGeom prst="rect">
                <a:avLst/>
              </a:prstGeom>
              <a:blipFill>
                <a:blip r:embed="rId6"/>
                <a:stretch>
                  <a:fillRect t="-5660" r="-1929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11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3A77-3538-41B5-BFC0-BDB570165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Propagation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A4F0A-B525-45A2-8738-7EB87D0C5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911" y="1841407"/>
            <a:ext cx="7120178" cy="465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97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92182-063F-4EE5-AD3D-B5C04658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Double Peaks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D8B8BD-086F-4801-81CB-AA63BC19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58" y="1659857"/>
            <a:ext cx="7398084" cy="483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09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2DD7E-4504-48C1-8BBE-759B03B3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Analysis</a:t>
            </a:r>
          </a:p>
        </p:txBody>
      </p:sp>
      <p:pic>
        <p:nvPicPr>
          <p:cNvPr id="4" name="impact1">
            <a:hlinkClick r:id="" action="ppaction://media"/>
            <a:extLst>
              <a:ext uri="{FF2B5EF4-FFF2-40B4-BE49-F238E27FC236}">
                <a16:creationId xmlns:a16="http://schemas.microsoft.com/office/drawing/2014/main" id="{6DF2F9C7-6EAF-4610-BA14-D5BD122DA2B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75" end="8333.142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7280" y="1790124"/>
            <a:ext cx="10619509" cy="471171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E60DFF-BBB9-43AA-AD3B-CC2E6F25E151}"/>
              </a:ext>
            </a:extLst>
          </p:cNvPr>
          <p:cNvCxnSpPr>
            <a:cxnSpLocks/>
          </p:cNvCxnSpPr>
          <p:nvPr/>
        </p:nvCxnSpPr>
        <p:spPr>
          <a:xfrm>
            <a:off x="3200400" y="3429000"/>
            <a:ext cx="0" cy="2774576"/>
          </a:xfrm>
          <a:prstGeom prst="line">
            <a:avLst/>
          </a:prstGeom>
          <a:ln w="34925" cmpd="sng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0E7500-0B17-482F-BD0A-843D1553658D}"/>
              </a:ext>
            </a:extLst>
          </p:cNvPr>
          <p:cNvCxnSpPr>
            <a:cxnSpLocks/>
          </p:cNvCxnSpPr>
          <p:nvPr/>
        </p:nvCxnSpPr>
        <p:spPr>
          <a:xfrm>
            <a:off x="4636477" y="3429000"/>
            <a:ext cx="0" cy="2774576"/>
          </a:xfrm>
          <a:prstGeom prst="line">
            <a:avLst/>
          </a:prstGeom>
          <a:ln w="34925" cmpd="sng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B80C62-9E0B-47CE-8332-6E8D18577763}"/>
              </a:ext>
            </a:extLst>
          </p:cNvPr>
          <p:cNvCxnSpPr>
            <a:cxnSpLocks/>
          </p:cNvCxnSpPr>
          <p:nvPr/>
        </p:nvCxnSpPr>
        <p:spPr>
          <a:xfrm>
            <a:off x="7101254" y="3429000"/>
            <a:ext cx="0" cy="2774576"/>
          </a:xfrm>
          <a:prstGeom prst="line">
            <a:avLst/>
          </a:prstGeom>
          <a:ln w="34925" cmpd="sng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42D44F-0108-48C3-B855-CE1A542E18C4}"/>
              </a:ext>
            </a:extLst>
          </p:cNvPr>
          <p:cNvCxnSpPr>
            <a:cxnSpLocks/>
          </p:cNvCxnSpPr>
          <p:nvPr/>
        </p:nvCxnSpPr>
        <p:spPr>
          <a:xfrm>
            <a:off x="9047285" y="3429000"/>
            <a:ext cx="0" cy="2774576"/>
          </a:xfrm>
          <a:prstGeom prst="line">
            <a:avLst/>
          </a:prstGeom>
          <a:ln w="34925" cmpd="sng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54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AC3E8-4B57-48CD-BA3D-10EA4467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Positions from videos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C2A1F-AFB4-49B9-9707-A214655D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18" y="1446264"/>
            <a:ext cx="8023363" cy="52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46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D46E6-8D5A-40C8-BD22-E1BAD1AD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Velocities from Videos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D544A3-313E-484B-82EE-6126BB351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938" y="1460019"/>
            <a:ext cx="7606124" cy="50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40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FAC8-4AFF-4135-B9C8-EC0E11992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Accelerations from 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355CB-E6F3-4829-8002-A11304732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87" y="1401830"/>
            <a:ext cx="7491625" cy="4950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6788E-4509-4869-8BBC-18077E4626C1}"/>
              </a:ext>
            </a:extLst>
          </p:cNvPr>
          <p:cNvSpPr txBox="1"/>
          <p:nvPr/>
        </p:nvSpPr>
        <p:spPr>
          <a:xfrm>
            <a:off x="3903636" y="6352198"/>
            <a:ext cx="4384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Double peak present in only one place, why?</a:t>
            </a:r>
          </a:p>
        </p:txBody>
      </p:sp>
    </p:spTree>
    <p:extLst>
      <p:ext uri="{BB962C8B-B14F-4D97-AF65-F5344CB8AC3E}">
        <p14:creationId xmlns:p14="http://schemas.microsoft.com/office/powerpoint/2010/main" val="1631744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8A6E3-966A-4358-A7E1-A706FFAA5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Cameras vs Sensors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32406-B855-474D-81C5-A9E547F50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26631"/>
            <a:ext cx="5952565" cy="3922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41378B-58DE-4ECF-80F6-FC8567065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2427"/>
            <a:ext cx="5952565" cy="3891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91C303-E236-407D-8684-DB46624837C9}"/>
              </a:ext>
            </a:extLst>
          </p:cNvPr>
          <p:cNvSpPr txBox="1"/>
          <p:nvPr/>
        </p:nvSpPr>
        <p:spPr>
          <a:xfrm>
            <a:off x="509954" y="6118346"/>
            <a:ext cx="7868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Shift in time at first accelerometer (possibly due to spherical propagation of wave)</a:t>
            </a:r>
          </a:p>
          <a:p>
            <a:r>
              <a:rPr lang="en-GB" dirty="0"/>
              <a:t>Very good agreement at second accelerometer</a:t>
            </a:r>
          </a:p>
        </p:txBody>
      </p:sp>
    </p:spTree>
    <p:extLst>
      <p:ext uri="{BB962C8B-B14F-4D97-AF65-F5344CB8AC3E}">
        <p14:creationId xmlns:p14="http://schemas.microsoft.com/office/powerpoint/2010/main" val="151261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637E-B12E-4CCC-81B1-FAC3BBD16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Static vs Dynamic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66880-4498-4B00-8152-507FAC3B9F93}"/>
              </a:ext>
            </a:extLst>
          </p:cNvPr>
          <p:cNvSpPr txBox="1"/>
          <p:nvPr/>
        </p:nvSpPr>
        <p:spPr>
          <a:xfrm>
            <a:off x="764931" y="5952392"/>
            <a:ext cx="8010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A small shift in time – Corresponding to a difference in propagation time</a:t>
            </a:r>
          </a:p>
          <a:p>
            <a:pPr marL="342900" indent="-342900">
              <a:buAutoNum type="arabicPeriod"/>
            </a:pPr>
            <a:r>
              <a:rPr lang="en-GB" dirty="0"/>
              <a:t>A large shift in acceleration – Corresponding to acceleration of centre of mass??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BA2AC-79E7-4696-8193-BF6C4388B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732" y="1951359"/>
            <a:ext cx="5692905" cy="3746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86B12-6D41-40FE-9150-31C404AB7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93" y="1951360"/>
            <a:ext cx="5692903" cy="374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46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6389-65FC-41F6-92AC-F0D1323B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to the Punching Ball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84FE5-6288-42F4-BC88-8455DB095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 comparing camera and accelerometer at rear of punching ball</a:t>
            </a:r>
            <a:br>
              <a:rPr lang="en-GB" dirty="0"/>
            </a:br>
            <a:endParaRPr lang="en-GB" dirty="0"/>
          </a:p>
          <a:p>
            <a:r>
              <a:rPr lang="en-GB" dirty="0"/>
              <a:t>Measured one point at rear and one point at centre with camera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3EDC1709-0E6A-4055-8730-034E80E88C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8" t="14772" r="14117" b="16209"/>
          <a:stretch/>
        </p:blipFill>
        <p:spPr>
          <a:xfrm>
            <a:off x="4778188" y="3429000"/>
            <a:ext cx="2635624" cy="294832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126CE48-8DFB-4518-8E4D-4EEB3F4ACC6C}"/>
              </a:ext>
            </a:extLst>
          </p:cNvPr>
          <p:cNvSpPr/>
          <p:nvPr/>
        </p:nvSpPr>
        <p:spPr>
          <a:xfrm flipH="1">
            <a:off x="7121768" y="4320988"/>
            <a:ext cx="1143000" cy="493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impact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57EF39-7DF7-41B6-953D-99D365F6489B}"/>
              </a:ext>
            </a:extLst>
          </p:cNvPr>
          <p:cNvCxnSpPr/>
          <p:nvPr/>
        </p:nvCxnSpPr>
        <p:spPr>
          <a:xfrm flipH="1" flipV="1">
            <a:off x="5961185" y="4814047"/>
            <a:ext cx="1969477" cy="11998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9D7636-4FB9-4A12-8761-B0B2547BAA63}"/>
              </a:ext>
            </a:extLst>
          </p:cNvPr>
          <p:cNvCxnSpPr/>
          <p:nvPr/>
        </p:nvCxnSpPr>
        <p:spPr>
          <a:xfrm flipV="1">
            <a:off x="3130062" y="4668715"/>
            <a:ext cx="1784838" cy="638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E680561-908B-4A34-A111-9F65879FE70E}"/>
              </a:ext>
            </a:extLst>
          </p:cNvPr>
          <p:cNvSpPr txBox="1"/>
          <p:nvPr/>
        </p:nvSpPr>
        <p:spPr>
          <a:xfrm>
            <a:off x="7930662" y="5829762"/>
            <a:ext cx="186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Camera mid 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5195A2-65CC-4EED-A2A8-8DF06162E97A}"/>
              </a:ext>
            </a:extLst>
          </p:cNvPr>
          <p:cNvSpPr txBox="1"/>
          <p:nvPr/>
        </p:nvSpPr>
        <p:spPr>
          <a:xfrm>
            <a:off x="1270881" y="5084122"/>
            <a:ext cx="1886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Camera rear point</a:t>
            </a:r>
          </a:p>
          <a:p>
            <a:r>
              <a:rPr lang="en-GB" dirty="0"/>
              <a:t>+ Accelerometer</a:t>
            </a:r>
          </a:p>
        </p:txBody>
      </p:sp>
    </p:spTree>
    <p:extLst>
      <p:ext uri="{BB962C8B-B14F-4D97-AF65-F5344CB8AC3E}">
        <p14:creationId xmlns:p14="http://schemas.microsoft.com/office/powerpoint/2010/main" val="1443869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637E-B12E-4CCC-81B1-FAC3BBD16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Static vs Dynamic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66880-4498-4B00-8152-507FAC3B9F93}"/>
              </a:ext>
            </a:extLst>
          </p:cNvPr>
          <p:cNvSpPr txBox="1"/>
          <p:nvPr/>
        </p:nvSpPr>
        <p:spPr>
          <a:xfrm>
            <a:off x="764931" y="5952392"/>
            <a:ext cx="8010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A small shift in time – Corresponding to a difference in propagation time</a:t>
            </a:r>
          </a:p>
          <a:p>
            <a:pPr marL="342900" indent="-342900">
              <a:buAutoNum type="arabicPeriod"/>
            </a:pPr>
            <a:r>
              <a:rPr lang="en-GB" dirty="0"/>
              <a:t>A large shift in acceleration – Corresponding to acceleration of centre of mass??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BA2AC-79E7-4696-8193-BF6C4388B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1948465"/>
            <a:ext cx="5692905" cy="3746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86B12-6D41-40FE-9150-31C404AB7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94" y="1948466"/>
            <a:ext cx="5692903" cy="3746148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2E10E1-CFF5-4840-8337-CE97F4FCCD92}"/>
              </a:ext>
            </a:extLst>
          </p:cNvPr>
          <p:cNvSpPr/>
          <p:nvPr/>
        </p:nvSpPr>
        <p:spPr>
          <a:xfrm>
            <a:off x="7746437" y="2997475"/>
            <a:ext cx="2057400" cy="633047"/>
          </a:xfrm>
          <a:custGeom>
            <a:avLst/>
            <a:gdLst>
              <a:gd name="connsiteX0" fmla="*/ 0 w 2400300"/>
              <a:gd name="connsiteY0" fmla="*/ 633047 h 633047"/>
              <a:gd name="connsiteX1" fmla="*/ 1099039 w 2400300"/>
              <a:gd name="connsiteY1" fmla="*/ 0 h 633047"/>
              <a:gd name="connsiteX2" fmla="*/ 2400300 w 2400300"/>
              <a:gd name="connsiteY2" fmla="*/ 633047 h 633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0300" h="633047">
                <a:moveTo>
                  <a:pt x="0" y="633047"/>
                </a:moveTo>
                <a:cubicBezTo>
                  <a:pt x="349494" y="316523"/>
                  <a:pt x="698989" y="0"/>
                  <a:pt x="1099039" y="0"/>
                </a:cubicBezTo>
                <a:cubicBezTo>
                  <a:pt x="1499089" y="0"/>
                  <a:pt x="2165838" y="523143"/>
                  <a:pt x="2400300" y="633047"/>
                </a:cubicBezTo>
              </a:path>
            </a:pathLst>
          </a:cu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A0082C5-3EE9-42D7-BB9A-EE6AC34CF053}"/>
              </a:ext>
            </a:extLst>
          </p:cNvPr>
          <p:cNvSpPr/>
          <p:nvPr/>
        </p:nvSpPr>
        <p:spPr>
          <a:xfrm>
            <a:off x="2053532" y="3890682"/>
            <a:ext cx="2057400" cy="213245"/>
          </a:xfrm>
          <a:custGeom>
            <a:avLst/>
            <a:gdLst>
              <a:gd name="connsiteX0" fmla="*/ 0 w 2400300"/>
              <a:gd name="connsiteY0" fmla="*/ 633047 h 633047"/>
              <a:gd name="connsiteX1" fmla="*/ 1099039 w 2400300"/>
              <a:gd name="connsiteY1" fmla="*/ 0 h 633047"/>
              <a:gd name="connsiteX2" fmla="*/ 2400300 w 2400300"/>
              <a:gd name="connsiteY2" fmla="*/ 633047 h 633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0300" h="633047">
                <a:moveTo>
                  <a:pt x="0" y="633047"/>
                </a:moveTo>
                <a:cubicBezTo>
                  <a:pt x="349494" y="316523"/>
                  <a:pt x="698989" y="0"/>
                  <a:pt x="1099039" y="0"/>
                </a:cubicBezTo>
                <a:cubicBezTo>
                  <a:pt x="1499089" y="0"/>
                  <a:pt x="2165838" y="523143"/>
                  <a:pt x="2400300" y="633047"/>
                </a:cubicBezTo>
              </a:path>
            </a:pathLst>
          </a:cu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602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5FCB8-8B28-4519-8F67-E5080D15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Adjustment for centre of Mass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36002-2831-40B8-974C-F2C273360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Subtract acceleration of centre of mass.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3C9F4-059D-492A-99A5-76353DBB0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156" y="2289375"/>
            <a:ext cx="6539687" cy="43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0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5FCB8-8B28-4519-8F67-E5080D15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Adjustment for centre of Mass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36002-2831-40B8-974C-F2C273360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Without Adjustment: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174AD-F65F-4E37-9601-660F9269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00" y="2417589"/>
            <a:ext cx="5646700" cy="3715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4D8CB-ED7D-444D-AA6D-031DB274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26554"/>
            <a:ext cx="5646700" cy="371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73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5FCB8-8B28-4519-8F67-E5080D15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Adjustment for centre of Mass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36002-2831-40B8-974C-F2C273360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With Adjustment: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4352F-1C0B-43D6-9AA4-33F9E7A41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23887"/>
            <a:ext cx="5646700" cy="3715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D334CD-5428-47C0-9311-BE753BA91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00" y="2423887"/>
            <a:ext cx="5646700" cy="371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07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F2D7-23E8-440C-9235-C728BC377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F0A5F-E67E-4363-B632-696C340A3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Why change in propagation time? Due to clamp?</a:t>
            </a:r>
            <a:br>
              <a:rPr lang="en-GB" dirty="0"/>
            </a:br>
            <a:endParaRPr lang="en-GB" dirty="0"/>
          </a:p>
          <a:p>
            <a:r>
              <a:rPr lang="en-GB" dirty="0"/>
              <a:t>What is theoretical basis of double-peak time?</a:t>
            </a:r>
          </a:p>
        </p:txBody>
      </p:sp>
    </p:spTree>
    <p:extLst>
      <p:ext uri="{BB962C8B-B14F-4D97-AF65-F5344CB8AC3E}">
        <p14:creationId xmlns:p14="http://schemas.microsoft.com/office/powerpoint/2010/main" val="1681010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A22D9-1D7D-4F2C-B4C8-540FB92FA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66F37-FB1E-463F-B7D5-953E4F77F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686" y="1353816"/>
            <a:ext cx="7766627" cy="51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75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DF925-F286-4AB8-91B3-994A3F0F4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210A0-32F3-4A6F-92B9-7D84EEA04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Established propagation of shockwave in soft media</a:t>
            </a:r>
            <a:br>
              <a:rPr lang="en-GB" dirty="0"/>
            </a:br>
            <a:endParaRPr lang="en-GB" dirty="0"/>
          </a:p>
          <a:p>
            <a:r>
              <a:rPr lang="en-GB" dirty="0"/>
              <a:t>Did not observe double peaks in static soft impacts</a:t>
            </a:r>
            <a:br>
              <a:rPr lang="en-GB" dirty="0"/>
            </a:br>
            <a:endParaRPr lang="en-GB" dirty="0"/>
          </a:p>
          <a:p>
            <a:r>
              <a:rPr lang="en-GB" dirty="0"/>
              <a:t>New experiment to see if addition of centre of mass translation will reveal double peaks</a:t>
            </a:r>
          </a:p>
        </p:txBody>
      </p:sp>
    </p:spTree>
    <p:extLst>
      <p:ext uri="{BB962C8B-B14F-4D97-AF65-F5344CB8AC3E}">
        <p14:creationId xmlns:p14="http://schemas.microsoft.com/office/powerpoint/2010/main" val="2073244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C3A3-50DC-4D5F-9955-9CFF40058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block of dentist paste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63F063-D365-40F8-B8D0-21A75746AF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Material measurements were repeated, as composition varies based on mix of base and catalyst.</a:t>
                </a:r>
              </a:p>
              <a:p>
                <a:r>
                  <a:rPr lang="en-GB" dirty="0"/>
                  <a:t>New Values:</a:t>
                </a:r>
              </a:p>
              <a:p>
                <a:pPr lvl="1"/>
                <a:r>
                  <a:rPr lang="en-GB" dirty="0"/>
                  <a:t>Spring Constant: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11160 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Young’s Modulus: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6.84 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GB" dirty="0"/>
                  <a:t>Density: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1155 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𝑘𝑔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GB" dirty="0"/>
              </a:p>
              <a:p>
                <a:r>
                  <a:rPr lang="en-GB" dirty="0"/>
                  <a:t>This leads to a speed of propagation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24.3 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63F063-D365-40F8-B8D0-21A75746A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310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3BA48-7E8B-496A-90FF-FE3901D87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Repeat of previous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66032-6DBC-4509-8CD8-CCA12CDDCA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180385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In order to verify that the conclusions reached for the previous block still held true, the propagation time experiment was repeated.</a:t>
                </a:r>
                <a:br>
                  <a:rPr lang="en-GB" dirty="0"/>
                </a:br>
                <a:endParaRPr lang="en-GB" dirty="0"/>
              </a:p>
              <a:p>
                <a:r>
                  <a:rPr lang="en-GB" dirty="0"/>
                  <a:t>Once again, we compare the expected theoretical value with the average value found from experiments.</a:t>
                </a:r>
                <a:br>
                  <a:rPr lang="en-GB" dirty="0"/>
                </a:br>
                <a:endParaRPr lang="en-GB" dirty="0"/>
              </a:p>
              <a:p>
                <a:r>
                  <a:rPr lang="en-GB" dirty="0"/>
                  <a:t>The gap between the sensors is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52 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n-GB" dirty="0"/>
                  <a:t>, given a speed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24 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dirty="0"/>
                  <a:t>, we expect a propagation time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2.14 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66032-6DBC-4509-8CD8-CCA12CDDCA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180385" cy="4351338"/>
              </a:xfrm>
              <a:blipFill>
                <a:blip r:embed="rId2"/>
                <a:stretch>
                  <a:fillRect l="-1529" t="-3081" r="-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D43677-5986-4407-8A52-C38EF7E7F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8" t="15001" r="14628" b="17499"/>
          <a:stretch/>
        </p:blipFill>
        <p:spPr>
          <a:xfrm>
            <a:off x="8099181" y="1351817"/>
            <a:ext cx="3457575" cy="462915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E041A6C6-78B2-4CE3-A01C-88F7925F2115}"/>
              </a:ext>
            </a:extLst>
          </p:cNvPr>
          <p:cNvSpPr/>
          <p:nvPr/>
        </p:nvSpPr>
        <p:spPr>
          <a:xfrm rot="5400000">
            <a:off x="9144550" y="1644490"/>
            <a:ext cx="1204912" cy="619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53261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D0334-7738-44E6-99D8-EF433E644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7BA54-7EFF-40AA-B1D1-A60E1BC31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098" y="1526581"/>
            <a:ext cx="8039804" cy="525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93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AD4E-703A-4214-968D-0361B06D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8DFE4-CCFB-472E-A96E-75488C9A7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722" y="1351887"/>
            <a:ext cx="8294555" cy="54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65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86FD6-E7B9-492D-A06E-F147978E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Experimental Set up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A6E81A62-11AD-45E6-9169-712865603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24" y="1463675"/>
            <a:ext cx="3771900" cy="5029200"/>
          </a:xfrm>
          <a:prstGeom prst="rect">
            <a:avLst/>
          </a:prstGeom>
        </p:spPr>
      </p:pic>
      <p:pic>
        <p:nvPicPr>
          <p:cNvPr id="7" name="Picture 6" descr="A picture containing wall, indoor, cluttered&#10;&#10;Description automatically generated">
            <a:extLst>
              <a:ext uri="{FF2B5EF4-FFF2-40B4-BE49-F238E27FC236}">
                <a16:creationId xmlns:a16="http://schemas.microsoft.com/office/drawing/2014/main" id="{9730760C-7CAE-4E07-BF1A-03160313CC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9" t="13142" r="21376" b="15558"/>
          <a:stretch/>
        </p:blipFill>
        <p:spPr>
          <a:xfrm>
            <a:off x="7528890" y="1463675"/>
            <a:ext cx="3013086" cy="506401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8DDE4F9-C64E-4AD9-87E7-AFEB7D20E48C}"/>
              </a:ext>
            </a:extLst>
          </p:cNvPr>
          <p:cNvSpPr/>
          <p:nvPr/>
        </p:nvSpPr>
        <p:spPr>
          <a:xfrm>
            <a:off x="3481755" y="2259623"/>
            <a:ext cx="298938" cy="3165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D1D744-FA63-4533-A409-08F85841E421}"/>
              </a:ext>
            </a:extLst>
          </p:cNvPr>
          <p:cNvCxnSpPr>
            <a:stCxn id="8" idx="6"/>
          </p:cNvCxnSpPr>
          <p:nvPr/>
        </p:nvCxnSpPr>
        <p:spPr>
          <a:xfrm>
            <a:off x="3780693" y="2417885"/>
            <a:ext cx="896815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B2506-DFAB-4340-ACAF-C528462ADD2A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3631224" y="2576147"/>
            <a:ext cx="0" cy="218411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330D36-F534-4B81-A0D5-FC4B55EE53E4}"/>
              </a:ext>
            </a:extLst>
          </p:cNvPr>
          <p:cNvSpPr/>
          <p:nvPr/>
        </p:nvSpPr>
        <p:spPr>
          <a:xfrm rot="16986469">
            <a:off x="3211505" y="2120357"/>
            <a:ext cx="648937" cy="524740"/>
          </a:xfrm>
          <a:custGeom>
            <a:avLst/>
            <a:gdLst>
              <a:gd name="connsiteX0" fmla="*/ 0 w 1281953"/>
              <a:gd name="connsiteY0" fmla="*/ 107871 h 1156742"/>
              <a:gd name="connsiteX1" fmla="*/ 1039906 w 1281953"/>
              <a:gd name="connsiteY1" fmla="*/ 98907 h 1156742"/>
              <a:gd name="connsiteX2" fmla="*/ 1281953 w 1281953"/>
              <a:gd name="connsiteY2" fmla="*/ 1156742 h 115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1953" h="1156742">
                <a:moveTo>
                  <a:pt x="0" y="107871"/>
                </a:moveTo>
                <a:cubicBezTo>
                  <a:pt x="413123" y="15983"/>
                  <a:pt x="826247" y="-75905"/>
                  <a:pt x="1039906" y="98907"/>
                </a:cubicBezTo>
                <a:cubicBezTo>
                  <a:pt x="1253565" y="273719"/>
                  <a:pt x="1252071" y="908719"/>
                  <a:pt x="1281953" y="1156742"/>
                </a:cubicBezTo>
              </a:path>
            </a:pathLst>
          </a:custGeom>
          <a:noFill/>
          <a:ln w="28575">
            <a:solidFill>
              <a:srgbClr val="FFFF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DE5D90E-F286-481E-9A23-07946F5A6577}"/>
              </a:ext>
            </a:extLst>
          </p:cNvPr>
          <p:cNvSpPr/>
          <p:nvPr/>
        </p:nvSpPr>
        <p:spPr>
          <a:xfrm>
            <a:off x="2069902" y="4509247"/>
            <a:ext cx="1138517" cy="502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2032751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13852</TotalTime>
  <Words>391</Words>
  <Application>Microsoft Office PowerPoint</Application>
  <PresentationFormat>Widescreen</PresentationFormat>
  <Paragraphs>63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Dynamic Soft Impacts</vt:lpstr>
      <vt:lpstr>Back to the Punching Ball</vt:lpstr>
      <vt:lpstr>Results</vt:lpstr>
      <vt:lpstr>Why?</vt:lpstr>
      <vt:lpstr>New block of dentist paste</vt:lpstr>
      <vt:lpstr>Repeat of previous experiment</vt:lpstr>
      <vt:lpstr>Example data</vt:lpstr>
      <vt:lpstr>Results</vt:lpstr>
      <vt:lpstr>New Experimental Set up</vt:lpstr>
      <vt:lpstr>Example data</vt:lpstr>
      <vt:lpstr>Example data</vt:lpstr>
      <vt:lpstr>Results – Propagation Time</vt:lpstr>
      <vt:lpstr>Results – Double Peaks</vt:lpstr>
      <vt:lpstr>Video Analysis</vt:lpstr>
      <vt:lpstr>Positions from videos</vt:lpstr>
      <vt:lpstr>Velocities from Videos</vt:lpstr>
      <vt:lpstr>Accelerations from video</vt:lpstr>
      <vt:lpstr>Cameras vs Sensors</vt:lpstr>
      <vt:lpstr>Static vs Dynamic</vt:lpstr>
      <vt:lpstr>Static vs Dynamic</vt:lpstr>
      <vt:lpstr>Adjustment for centre of Mass</vt:lpstr>
      <vt:lpstr>Adjustment for centre of Mass</vt:lpstr>
      <vt:lpstr>Adjustment for centre of Mass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Rigid Impacts</dc:title>
  <dc:creator>Andre Renom</dc:creator>
  <cp:lastModifiedBy>Andre Renom</cp:lastModifiedBy>
  <cp:revision>45</cp:revision>
  <dcterms:created xsi:type="dcterms:W3CDTF">2021-02-03T09:40:55Z</dcterms:created>
  <dcterms:modified xsi:type="dcterms:W3CDTF">2021-02-26T23:02:10Z</dcterms:modified>
</cp:coreProperties>
</file>